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76" r:id="rId4"/>
    <p:sldId id="285" r:id="rId5"/>
    <p:sldId id="289" r:id="rId6"/>
    <p:sldId id="288" r:id="rId7"/>
    <p:sldId id="292" r:id="rId8"/>
    <p:sldId id="258" r:id="rId9"/>
    <p:sldId id="263" r:id="rId10"/>
    <p:sldId id="275" r:id="rId11"/>
    <p:sldId id="260" r:id="rId12"/>
    <p:sldId id="261" r:id="rId13"/>
    <p:sldId id="273" r:id="rId14"/>
    <p:sldId id="256" r:id="rId15"/>
    <p:sldId id="257" r:id="rId16"/>
    <p:sldId id="266" r:id="rId17"/>
    <p:sldId id="274" r:id="rId18"/>
    <p:sldId id="268" r:id="rId19"/>
    <p:sldId id="269" r:id="rId20"/>
    <p:sldId id="277" r:id="rId21"/>
    <p:sldId id="279" r:id="rId22"/>
    <p:sldId id="281" r:id="rId23"/>
    <p:sldId id="284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0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05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38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40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6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31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12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96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76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54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37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B8FF7-BB7C-444D-ADE1-7B2C0A119EBF}" type="datetimeFigureOut">
              <a:rPr lang="cs-CZ" smtClean="0"/>
              <a:t>06.09.2022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B1AC5-E884-4C3D-A6D8-ADC714B503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44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-files://show/46BDB88F-C01E-4633-B0E0-289076B0DE0A/0-2724663?property=PGC7310FCEF867446785E16D61838BEC41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.png"/><Relationship Id="rId3" Type="http://schemas.openxmlformats.org/officeDocument/2006/relationships/hyperlink" Target="mailto:eva.jirankova@ugn.cas.cz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hyperlink" Target="mailto:petr.konicek@ugn.cas.c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hyperlink" Target="m-files://show/46BDB88F-C01E-4633-B0E0-289076B0DE0A/0-2724663?property=PGC7310FCEF867446785E16D61838BEC41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BF4A3B2-A93D-4C74-A3AC-DBEDCB6B9512}"/>
              </a:ext>
            </a:extLst>
          </p:cNvPr>
          <p:cNvSpPr txBox="1"/>
          <p:nvPr/>
        </p:nvSpPr>
        <p:spPr>
          <a:xfrm>
            <a:off x="1808368" y="1649893"/>
            <a:ext cx="89965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cap="all" dirty="0"/>
              <a:t>Seismicita a deformace povrchu </a:t>
            </a:r>
          </a:p>
          <a:p>
            <a:pPr algn="ctr"/>
            <a:r>
              <a:rPr lang="cs-CZ" sz="4400" b="1" cap="all" dirty="0"/>
              <a:t>při zatápění uhelných dolů</a:t>
            </a:r>
            <a:endParaRPr lang="en-GB" sz="4400" b="1" cap="all" dirty="0"/>
          </a:p>
        </p:txBody>
      </p:sp>
      <p:pic>
        <p:nvPicPr>
          <p:cNvPr id="3" name="Picture 2" descr="PostMinQuake | RFCS project ">
            <a:extLst>
              <a:ext uri="{FF2B5EF4-FFF2-40B4-BE49-F238E27FC236}">
                <a16:creationId xmlns:a16="http://schemas.microsoft.com/office/drawing/2014/main" id="{38580B76-E849-4CB0-A0D0-6CF25159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60" y="226716"/>
            <a:ext cx="3684679" cy="16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00EF9767-2DE3-4250-ADB3-D54592D55892}"/>
              </a:ext>
            </a:extLst>
          </p:cNvPr>
          <p:cNvGrpSpPr/>
          <p:nvPr/>
        </p:nvGrpSpPr>
        <p:grpSpPr>
          <a:xfrm>
            <a:off x="1465512" y="3610104"/>
            <a:ext cx="9260973" cy="1953104"/>
            <a:chOff x="1020451" y="4305385"/>
            <a:chExt cx="9260973" cy="1953104"/>
          </a:xfrm>
        </p:grpSpPr>
        <p:sp>
          <p:nvSpPr>
            <p:cNvPr id="4" name="ZoneTexte 3">
              <a:hlinkClick r:id="rId3"/>
              <a:extLst>
                <a:ext uri="{FF2B5EF4-FFF2-40B4-BE49-F238E27FC236}">
                  <a16:creationId xmlns:a16="http://schemas.microsoft.com/office/drawing/2014/main" id="{F6B4DEE9-2040-48B4-9187-24FA6E77547F}"/>
                </a:ext>
              </a:extLst>
            </p:cNvPr>
            <p:cNvSpPr txBox="1"/>
            <p:nvPr/>
          </p:nvSpPr>
          <p:spPr>
            <a:xfrm>
              <a:off x="2464420" y="5066647"/>
              <a:ext cx="78170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 indent="0" algn="r" defTabSz="1007943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2000">
                  <a:solidFill>
                    <a:srgbClr val="00AB8E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03972" indent="0" algn="ctr" defTabSz="1007943">
                <a:lnSpc>
                  <a:spcPct val="90000"/>
                </a:lnSpc>
                <a:spcBef>
                  <a:spcPts val="551"/>
                </a:spcBef>
                <a:buClr>
                  <a:srgbClr val="00AB8E"/>
                </a:buClr>
                <a:buFont typeface="Arial" panose="020B0604020202020204" pitchFamily="34" charset="0"/>
                <a:buNone/>
                <a:defRPr sz="2205">
                  <a:solidFill>
                    <a:srgbClr val="00AB8E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07943" indent="0" algn="ctr" defTabSz="1007943">
                <a:lnSpc>
                  <a:spcPct val="90000"/>
                </a:lnSpc>
                <a:spcBef>
                  <a:spcPts val="551"/>
                </a:spcBef>
                <a:buClr>
                  <a:srgbClr val="003087"/>
                </a:buClr>
                <a:buFont typeface="Calibri" panose="020F0502020204030204" pitchFamily="34" charset="0"/>
                <a:buNone/>
                <a:defRPr sz="1984">
                  <a:solidFill>
                    <a:srgbClr val="00308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11915" indent="0" algn="ctr" defTabSz="1007943">
                <a:lnSpc>
                  <a:spcPct val="90000"/>
                </a:lnSpc>
                <a:spcBef>
                  <a:spcPts val="551"/>
                </a:spcBef>
                <a:buClr>
                  <a:srgbClr val="00AB8E"/>
                </a:buClr>
                <a:buFont typeface="Calibri" panose="020F0502020204030204" pitchFamily="34" charset="0"/>
                <a:buNone/>
                <a:defRPr sz="1764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15886" indent="0" algn="ctr" defTabSz="1007943">
                <a:lnSpc>
                  <a:spcPct val="90000"/>
                </a:lnSpc>
                <a:spcBef>
                  <a:spcPts val="551"/>
                </a:spcBef>
                <a:buClr>
                  <a:srgbClr val="00AB8E"/>
                </a:buClr>
                <a:buFont typeface="Arial" panose="020B0604020202020204" pitchFamily="34" charset="0"/>
                <a:buNone/>
                <a:defRPr sz="1764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9858" indent="0" algn="ctr" defTabSz="1007943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/>
              </a:lvl6pPr>
              <a:lvl7pPr marL="3023829" indent="0" algn="ctr" defTabSz="1007943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/>
              </a:lvl7pPr>
              <a:lvl8pPr marL="3527801" indent="0" algn="ctr" defTabSz="1007943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/>
              </a:lvl8pPr>
              <a:lvl9pPr marL="4031772" indent="0" algn="ctr" defTabSz="1007943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/>
              </a:lvl9pPr>
            </a:lstStyle>
            <a:p>
              <a:endParaRPr lang="fr-FR" dirty="0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50030E4-C76B-4D41-A0E2-E1219151C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722" y="4305385"/>
              <a:ext cx="2027359" cy="78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Poland | Strategy CCUS">
              <a:extLst>
                <a:ext uri="{FF2B5EF4-FFF2-40B4-BE49-F238E27FC236}">
                  <a16:creationId xmlns:a16="http://schemas.microsoft.com/office/drawing/2014/main" id="{E0173F93-5536-462D-BFB2-2B56E7875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030" y="4305385"/>
              <a:ext cx="1501364" cy="1053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5A897-66AC-4AA2-AA06-777B44A18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451" y="4305385"/>
              <a:ext cx="1988380" cy="936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GFZ">
              <a:extLst>
                <a:ext uri="{FF2B5EF4-FFF2-40B4-BE49-F238E27FC236}">
                  <a16:creationId xmlns:a16="http://schemas.microsoft.com/office/drawing/2014/main" id="{0F014FB2-EA94-4569-8C07-77E4F3B1D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229" y="4305385"/>
              <a:ext cx="1356403" cy="1053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6" descr="Witamy">
              <a:extLst>
                <a:ext uri="{FF2B5EF4-FFF2-40B4-BE49-F238E27FC236}">
                  <a16:creationId xmlns:a16="http://schemas.microsoft.com/office/drawing/2014/main" id="{1348939B-6452-4A52-96C3-E6E6B9D1E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6877" y="4305385"/>
              <a:ext cx="1019449" cy="1312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 descr="Biuletyn Informacji Publicznej">
              <a:extLst>
                <a:ext uri="{FF2B5EF4-FFF2-40B4-BE49-F238E27FC236}">
                  <a16:creationId xmlns:a16="http://schemas.microsoft.com/office/drawing/2014/main" id="{BB06A13B-B987-4651-A92A-1B2EB98BC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47"/>
            <a:stretch/>
          </p:blipFill>
          <p:spPr bwMode="auto">
            <a:xfrm>
              <a:off x="5993792" y="4305385"/>
              <a:ext cx="830687" cy="85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21">
              <a:extLst>
                <a:ext uri="{FF2B5EF4-FFF2-40B4-BE49-F238E27FC236}">
                  <a16:creationId xmlns:a16="http://schemas.microsoft.com/office/drawing/2014/main" id="{42E5C0E3-A1E8-4F59-A947-65312290A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1360" t="17862" r="42775" b="65120"/>
            <a:stretch/>
          </p:blipFill>
          <p:spPr>
            <a:xfrm>
              <a:off x="2883959" y="5486780"/>
              <a:ext cx="899265" cy="771709"/>
            </a:xfrm>
            <a:prstGeom prst="rect">
              <a:avLst/>
            </a:prstGeom>
          </p:spPr>
        </p:pic>
        <p:pic>
          <p:nvPicPr>
            <p:cNvPr id="12" name="Image 22">
              <a:extLst>
                <a:ext uri="{FF2B5EF4-FFF2-40B4-BE49-F238E27FC236}">
                  <a16:creationId xmlns:a16="http://schemas.microsoft.com/office/drawing/2014/main" id="{1D8CB0E2-AF90-41F2-99B3-4A68D16C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4882" t="21909" r="60665" b="70272"/>
            <a:stretch/>
          </p:blipFill>
          <p:spPr>
            <a:xfrm>
              <a:off x="5145559" y="5909336"/>
              <a:ext cx="1364894" cy="349153"/>
            </a:xfrm>
            <a:prstGeom prst="rect">
              <a:avLst/>
            </a:prstGeom>
          </p:spPr>
        </p:pic>
        <p:pic>
          <p:nvPicPr>
            <p:cNvPr id="13" name="Image 23">
              <a:extLst>
                <a:ext uri="{FF2B5EF4-FFF2-40B4-BE49-F238E27FC236}">
                  <a16:creationId xmlns:a16="http://schemas.microsoft.com/office/drawing/2014/main" id="{DFAAC127-4A38-4B65-8AA8-9D9193FAD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2063" t="19013" r="26182" b="66023"/>
            <a:stretch/>
          </p:blipFill>
          <p:spPr>
            <a:xfrm>
              <a:off x="4097250" y="5510677"/>
              <a:ext cx="734283" cy="747812"/>
            </a:xfrm>
            <a:prstGeom prst="rect">
              <a:avLst/>
            </a:prstGeom>
          </p:spPr>
        </p:pic>
        <p:pic>
          <p:nvPicPr>
            <p:cNvPr id="14" name="Picture 2" descr="Ineris | Institut national de l'environnement industriel et des risques">
              <a:extLst>
                <a:ext uri="{FF2B5EF4-FFF2-40B4-BE49-F238E27FC236}">
                  <a16:creationId xmlns:a16="http://schemas.microsoft.com/office/drawing/2014/main" id="{4D0E094F-C58A-4D47-BA68-0567AA8B5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479" y="5646481"/>
              <a:ext cx="1186764" cy="612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4A8B657-51D8-4239-B959-54FBE6AD7281}"/>
              </a:ext>
            </a:extLst>
          </p:cNvPr>
          <p:cNvSpPr txBox="1"/>
          <p:nvPr/>
        </p:nvSpPr>
        <p:spPr>
          <a:xfrm>
            <a:off x="3224508" y="6076870"/>
            <a:ext cx="574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Eva Jiránková &amp; Petr Koníček, Ústav </a:t>
            </a:r>
            <a:r>
              <a:rPr lang="cs-CZ" dirty="0" err="1"/>
              <a:t>geoniky</a:t>
            </a:r>
            <a:r>
              <a:rPr lang="cs-CZ" dirty="0"/>
              <a:t> AV ČR, Ostrava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30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59"/>
            <a:ext cx="12192000" cy="597208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037235" y="4208610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Ibbenbüren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0" b="33155"/>
          <a:stretch/>
        </p:blipFill>
        <p:spPr>
          <a:xfrm>
            <a:off x="0" y="0"/>
            <a:ext cx="5943600" cy="40104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9" r="78487"/>
          <a:stretch/>
        </p:blipFill>
        <p:spPr>
          <a:xfrm>
            <a:off x="0" y="4010464"/>
            <a:ext cx="2622884" cy="190047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8162640" y="3192437"/>
            <a:ext cx="236561" cy="23656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096000" y="5394881"/>
            <a:ext cx="29401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/>
              <a:t>Těžba ukončena v srpnu 2018</a:t>
            </a:r>
          </a:p>
        </p:txBody>
      </p:sp>
    </p:spTree>
    <p:extLst>
      <p:ext uri="{BB962C8B-B14F-4D97-AF65-F5344CB8AC3E}">
        <p14:creationId xmlns:p14="http://schemas.microsoft.com/office/powerpoint/2010/main" val="414779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00"/>
            <a:ext cx="12192000" cy="5984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656022" y="356616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Hamm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7" name="Obdélník 6"/>
          <p:cNvSpPr/>
          <p:nvPr/>
        </p:nvSpPr>
        <p:spPr>
          <a:xfrm>
            <a:off x="7656022" y="1587403"/>
            <a:ext cx="2442484" cy="197875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56022" y="4254898"/>
            <a:ext cx="367421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/>
              <a:t>Těžba ukončena v srpnu 2010</a:t>
            </a:r>
          </a:p>
          <a:p>
            <a:r>
              <a:rPr lang="cs-CZ" dirty="0"/>
              <a:t>Výška hladiny v říjnu 2014 (-1026 m)</a:t>
            </a:r>
          </a:p>
          <a:p>
            <a:r>
              <a:rPr lang="cs-CZ" dirty="0"/>
              <a:t>Výška hladiny v květnu 2020 (-974 m)</a:t>
            </a:r>
          </a:p>
        </p:txBody>
      </p:sp>
    </p:spTree>
    <p:extLst>
      <p:ext uri="{BB962C8B-B14F-4D97-AF65-F5344CB8AC3E}">
        <p14:creationId xmlns:p14="http://schemas.microsoft.com/office/powerpoint/2010/main" val="50690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69"/>
            <a:ext cx="12192000" cy="662726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5" name="Ovál 4"/>
          <p:cNvSpPr/>
          <p:nvPr/>
        </p:nvSpPr>
        <p:spPr>
          <a:xfrm>
            <a:off x="9353265" y="2274627"/>
            <a:ext cx="236561" cy="23656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934861" y="5819300"/>
            <a:ext cx="367421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/>
              <a:t>Těžba ukončena v srpnu 2010</a:t>
            </a:r>
          </a:p>
          <a:p>
            <a:r>
              <a:rPr lang="cs-CZ" dirty="0"/>
              <a:t>Výška hladiny v říjnu 2014 (-1026 m)</a:t>
            </a:r>
          </a:p>
          <a:p>
            <a:r>
              <a:rPr lang="cs-CZ" dirty="0"/>
              <a:t>Výška hladiny v květnu 2020 (-974 m)</a:t>
            </a:r>
          </a:p>
        </p:txBody>
      </p:sp>
    </p:spTree>
    <p:extLst>
      <p:ext uri="{BB962C8B-B14F-4D97-AF65-F5344CB8AC3E}">
        <p14:creationId xmlns:p14="http://schemas.microsoft.com/office/powerpoint/2010/main" val="125810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1" y="0"/>
            <a:ext cx="10199078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4696497" y="4690321"/>
            <a:ext cx="24926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Gardanne</a:t>
            </a: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Uhelná pánev Provence </a:t>
            </a:r>
          </a:p>
          <a:p>
            <a:pPr algn="ctr"/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 km SSV od Marseille)</a:t>
            </a:r>
            <a:endParaRPr lang="cs-CZ" sz="1400" dirty="0"/>
          </a:p>
        </p:txBody>
      </p:sp>
      <p:sp>
        <p:nvSpPr>
          <p:cNvPr id="6" name="Ovál 5"/>
          <p:cNvSpPr/>
          <p:nvPr/>
        </p:nvSpPr>
        <p:spPr>
          <a:xfrm>
            <a:off x="6047873" y="580493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096210" y="5804938"/>
            <a:ext cx="1069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Marseille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996460" y="0"/>
            <a:ext cx="3999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LOKALITA NA ÚZEMÍ FRANCIE</a:t>
            </a:r>
          </a:p>
        </p:txBody>
      </p:sp>
    </p:spTree>
    <p:extLst>
      <p:ext uri="{BB962C8B-B14F-4D97-AF65-F5344CB8AC3E}">
        <p14:creationId xmlns:p14="http://schemas.microsoft.com/office/powerpoint/2010/main" val="534204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26"/>
            <a:ext cx="12192000" cy="591414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9" name="Ovál 8"/>
          <p:cNvSpPr/>
          <p:nvPr/>
        </p:nvSpPr>
        <p:spPr>
          <a:xfrm>
            <a:off x="3314415" y="2249462"/>
            <a:ext cx="236561" cy="23656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2846439" y="1581151"/>
            <a:ext cx="1519084" cy="114730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427217" y="171680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91451" y="1765875"/>
            <a:ext cx="1177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Gardanne</a:t>
            </a:r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b="1" dirty="0"/>
          </a:p>
        </p:txBody>
      </p:sp>
      <p:sp>
        <p:nvSpPr>
          <p:cNvPr id="14" name="Obdélník 13"/>
          <p:cNvSpPr/>
          <p:nvPr/>
        </p:nvSpPr>
        <p:spPr>
          <a:xfrm>
            <a:off x="2310579" y="2964796"/>
            <a:ext cx="388423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- Těžba ukončena v roce 2003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- Zatápění, výška v roce 2003 (-1100 m),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v roce 2010 (-14 m)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- Od roku 2010 čerpání, udržování 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hladiny mezi -30 m a +10 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364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471926"/>
            <a:ext cx="12192000" cy="591414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4" name="Ovál 3"/>
          <p:cNvSpPr/>
          <p:nvPr/>
        </p:nvSpPr>
        <p:spPr>
          <a:xfrm>
            <a:off x="3314415" y="2249462"/>
            <a:ext cx="236561" cy="23656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846439" y="1581151"/>
            <a:ext cx="1519084" cy="114730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427217" y="171680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291451" y="1765875"/>
            <a:ext cx="1177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Gardanne</a:t>
            </a:r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b="1" dirty="0"/>
          </a:p>
        </p:txBody>
      </p:sp>
      <p:sp>
        <p:nvSpPr>
          <p:cNvPr id="11" name="Obdélník 10"/>
          <p:cNvSpPr/>
          <p:nvPr/>
        </p:nvSpPr>
        <p:spPr>
          <a:xfrm>
            <a:off x="2310579" y="2964796"/>
            <a:ext cx="388423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- Těžba ukončena v roce 2003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- Zatápění, výška v roce 2003 (-1100 m),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v roce 2010 (-14 m)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- Od roku 2010 čerpání, udržování 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hladiny mezi -30 m a +10 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843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53" y="0"/>
            <a:ext cx="9768893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7974391" y="-9525"/>
            <a:ext cx="30746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LOKALITA V POLSKU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831015" y="6491954"/>
            <a:ext cx="39890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LOKALITA V ČESKÉ REPUBLICE</a:t>
            </a:r>
          </a:p>
        </p:txBody>
      </p:sp>
      <p:sp>
        <p:nvSpPr>
          <p:cNvPr id="7" name="Ovál 6"/>
          <p:cNvSpPr/>
          <p:nvPr/>
        </p:nvSpPr>
        <p:spPr>
          <a:xfrm>
            <a:off x="8544536" y="442363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8592662" y="275275"/>
            <a:ext cx="193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Dąbrowa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Górnicza</a:t>
            </a:r>
            <a:endParaRPr lang="cs-CZ" b="1" dirty="0"/>
          </a:p>
        </p:txBody>
      </p:sp>
      <p:sp>
        <p:nvSpPr>
          <p:cNvPr id="14" name="Ovál 13"/>
          <p:cNvSpPr/>
          <p:nvPr/>
        </p:nvSpPr>
        <p:spPr>
          <a:xfrm>
            <a:off x="8049236" y="92813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980360" y="928138"/>
            <a:ext cx="1194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Sosnowiec</a:t>
            </a:r>
            <a:endParaRPr lang="cs-CZ" b="1" dirty="0"/>
          </a:p>
        </p:txBody>
      </p:sp>
      <p:sp>
        <p:nvSpPr>
          <p:cNvPr id="36" name="Ovál 35"/>
          <p:cNvSpPr/>
          <p:nvPr/>
        </p:nvSpPr>
        <p:spPr>
          <a:xfrm>
            <a:off x="2310579" y="555728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3072579" y="555728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072704" y="5338213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1416886" y="5466212"/>
            <a:ext cx="91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Ostrava</a:t>
            </a:r>
            <a:endParaRPr lang="cs-CZ" b="1" dirty="0"/>
          </a:p>
        </p:txBody>
      </p:sp>
      <p:sp>
        <p:nvSpPr>
          <p:cNvPr id="40" name="Obdélník 39"/>
          <p:cNvSpPr/>
          <p:nvPr/>
        </p:nvSpPr>
        <p:spPr>
          <a:xfrm>
            <a:off x="2358705" y="5645520"/>
            <a:ext cx="98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Petřvald</a:t>
            </a:r>
            <a:endParaRPr lang="cs-CZ" b="1" dirty="0"/>
          </a:p>
        </p:txBody>
      </p:sp>
      <p:sp>
        <p:nvSpPr>
          <p:cNvPr id="41" name="Obdélník 40"/>
          <p:cNvSpPr/>
          <p:nvPr/>
        </p:nvSpPr>
        <p:spPr>
          <a:xfrm>
            <a:off x="4168957" y="5241779"/>
            <a:ext cx="90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Karviná</a:t>
            </a:r>
            <a:endParaRPr lang="cs-CZ" b="1" dirty="0"/>
          </a:p>
        </p:txBody>
      </p:sp>
      <p:sp>
        <p:nvSpPr>
          <p:cNvPr id="19" name="Ovál 18"/>
          <p:cNvSpPr/>
          <p:nvPr/>
        </p:nvSpPr>
        <p:spPr>
          <a:xfrm>
            <a:off x="8049236" y="92813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8844137" y="1284144"/>
            <a:ext cx="2167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Důl Kazimierz-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Juliusz</a:t>
            </a:r>
            <a:endParaRPr lang="cs-CZ" b="1" dirty="0"/>
          </a:p>
        </p:txBody>
      </p:sp>
      <p:sp>
        <p:nvSpPr>
          <p:cNvPr id="22" name="Obdélník 21"/>
          <p:cNvSpPr/>
          <p:nvPr/>
        </p:nvSpPr>
        <p:spPr>
          <a:xfrm>
            <a:off x="8544535" y="789039"/>
            <a:ext cx="533097" cy="38109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311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81" y="0"/>
            <a:ext cx="9757638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59715" r="72614" b="10146"/>
          <a:stretch/>
        </p:blipFill>
        <p:spPr>
          <a:xfrm>
            <a:off x="8174469" y="4775310"/>
            <a:ext cx="2800350" cy="206692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7974391" y="-9525"/>
            <a:ext cx="30746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LOKALITA V POLSKU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831015" y="6491954"/>
            <a:ext cx="39890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LOKALITA V ČESKÉ REPUBLICE</a:t>
            </a:r>
          </a:p>
        </p:txBody>
      </p:sp>
      <p:sp>
        <p:nvSpPr>
          <p:cNvPr id="7" name="Ovál 6"/>
          <p:cNvSpPr/>
          <p:nvPr/>
        </p:nvSpPr>
        <p:spPr>
          <a:xfrm>
            <a:off x="8049236" y="92813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8544536" y="442363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980360" y="928138"/>
            <a:ext cx="1194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Sosnowiec</a:t>
            </a:r>
            <a:endParaRPr lang="cs-CZ" b="1" dirty="0"/>
          </a:p>
        </p:txBody>
      </p:sp>
      <p:sp>
        <p:nvSpPr>
          <p:cNvPr id="10" name="Obdélník 9"/>
          <p:cNvSpPr/>
          <p:nvPr/>
        </p:nvSpPr>
        <p:spPr>
          <a:xfrm>
            <a:off x="8592662" y="275275"/>
            <a:ext cx="193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Dąbrowa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Górnicza</a:t>
            </a:r>
            <a:endParaRPr lang="cs-CZ" b="1" dirty="0"/>
          </a:p>
        </p:txBody>
      </p:sp>
      <p:sp>
        <p:nvSpPr>
          <p:cNvPr id="11" name="Obdélník 10"/>
          <p:cNvSpPr/>
          <p:nvPr/>
        </p:nvSpPr>
        <p:spPr>
          <a:xfrm>
            <a:off x="8544535" y="789039"/>
            <a:ext cx="533097" cy="38109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8844137" y="1284144"/>
            <a:ext cx="2167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Důl Kazimierz-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Juliusz</a:t>
            </a:r>
            <a:endParaRPr lang="cs-CZ" b="1" dirty="0"/>
          </a:p>
        </p:txBody>
      </p:sp>
      <p:sp>
        <p:nvSpPr>
          <p:cNvPr id="13" name="Ovál 12"/>
          <p:cNvSpPr/>
          <p:nvPr/>
        </p:nvSpPr>
        <p:spPr>
          <a:xfrm>
            <a:off x="2310579" y="555728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3072579" y="555728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072704" y="5338213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1416886" y="5466212"/>
            <a:ext cx="91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Ostrava</a:t>
            </a:r>
            <a:endParaRPr lang="cs-CZ" b="1" dirty="0"/>
          </a:p>
        </p:txBody>
      </p:sp>
      <p:sp>
        <p:nvSpPr>
          <p:cNvPr id="17" name="Obdélník 16"/>
          <p:cNvSpPr/>
          <p:nvPr/>
        </p:nvSpPr>
        <p:spPr>
          <a:xfrm>
            <a:off x="2358705" y="5645520"/>
            <a:ext cx="98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Petřvald</a:t>
            </a:r>
            <a:endParaRPr lang="cs-CZ" b="1" dirty="0"/>
          </a:p>
        </p:txBody>
      </p:sp>
      <p:sp>
        <p:nvSpPr>
          <p:cNvPr id="18" name="Obdélník 17"/>
          <p:cNvSpPr/>
          <p:nvPr/>
        </p:nvSpPr>
        <p:spPr>
          <a:xfrm>
            <a:off x="4168957" y="5241779"/>
            <a:ext cx="90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Karviná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10134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8" y="48126"/>
            <a:ext cx="1039040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74391" y="-9525"/>
            <a:ext cx="30746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LOKALITA V POLSKU</a:t>
            </a:r>
          </a:p>
        </p:txBody>
      </p:sp>
      <p:sp>
        <p:nvSpPr>
          <p:cNvPr id="4" name="Obdélník 3"/>
          <p:cNvSpPr/>
          <p:nvPr/>
        </p:nvSpPr>
        <p:spPr>
          <a:xfrm>
            <a:off x="7543799" y="2389153"/>
            <a:ext cx="2499853" cy="223047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19060" y="4849677"/>
            <a:ext cx="422994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Důl Kazimierz-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Juliusz</a:t>
            </a: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Těžba ukončena v květnu 2015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Začátek zatápění v říjnu 2016 (-202 m)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Ověření výšky hladiny v říjnu 2020 (-121 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875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59" y="0"/>
            <a:ext cx="10307682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4" name="Ovál 3"/>
          <p:cNvSpPr/>
          <p:nvPr/>
        </p:nvSpPr>
        <p:spPr>
          <a:xfrm>
            <a:off x="8476965" y="3497237"/>
            <a:ext cx="236561" cy="23656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974391" y="-9525"/>
            <a:ext cx="30746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LOKALITA V POLSKU</a:t>
            </a:r>
          </a:p>
        </p:txBody>
      </p:sp>
      <p:sp>
        <p:nvSpPr>
          <p:cNvPr id="8" name="Obdélník 7"/>
          <p:cNvSpPr/>
          <p:nvPr/>
        </p:nvSpPr>
        <p:spPr>
          <a:xfrm>
            <a:off x="7543799" y="2389153"/>
            <a:ext cx="2499853" cy="223047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819060" y="4849677"/>
            <a:ext cx="422994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Důl Kazimierz-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Juliusz</a:t>
            </a: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Těžba ukončena v květnu 2015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Začátek zatápění v říjnu 2016 (-202 m)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Ověření výšky hladiny v říjnu 2020 (-121 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5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F8FB0D-8ED6-4903-9EAC-98E9C68561CE}"/>
              </a:ext>
            </a:extLst>
          </p:cNvPr>
          <p:cNvSpPr txBox="1"/>
          <p:nvPr/>
        </p:nvSpPr>
        <p:spPr>
          <a:xfrm>
            <a:off x="4426376" y="534838"/>
            <a:ext cx="3408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cap="all" dirty="0"/>
              <a:t>Cíl projektu</a:t>
            </a:r>
            <a:endParaRPr lang="en-GB" sz="4400" b="1" cap="all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7D93A6C-3124-4603-9D06-C1FD4018744A}"/>
              </a:ext>
            </a:extLst>
          </p:cNvPr>
          <p:cNvSpPr txBox="1"/>
          <p:nvPr/>
        </p:nvSpPr>
        <p:spPr>
          <a:xfrm>
            <a:off x="310551" y="1443841"/>
            <a:ext cx="11403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600" dirty="0"/>
              <a:t>Sběr dat z vybraných uzavřených uhelných revírů v Evropě.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600" dirty="0"/>
              <a:t>Výzkum seismicity při zatápění uhelných dolů.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600" dirty="0"/>
              <a:t>Výzkum deformací povrchu při zatápění uhelných dolů.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600" dirty="0"/>
              <a:t>Vývoj metodiky pro sběr dat a analýzu dostupných hornických, hydrogeologických a seismických dat – vytvoření Evropské databáze </a:t>
            </a:r>
            <a:r>
              <a:rPr lang="cs-CZ" sz="3600" dirty="0" err="1"/>
              <a:t>pohornických</a:t>
            </a:r>
            <a:r>
              <a:rPr lang="cs-CZ" sz="3600" dirty="0"/>
              <a:t> oblastí.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600" dirty="0"/>
              <a:t>Vývoj metodiky monitoringu při zatápění uhelných dolů.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600" dirty="0"/>
              <a:t>Vývoj webové platformy o Evropských </a:t>
            </a:r>
            <a:r>
              <a:rPr lang="cs-CZ" sz="3600" dirty="0" err="1"/>
              <a:t>pohornických</a:t>
            </a:r>
            <a:r>
              <a:rPr lang="cs-CZ" sz="3600" dirty="0"/>
              <a:t> oblastech.</a:t>
            </a:r>
          </a:p>
        </p:txBody>
      </p:sp>
    </p:spTree>
    <p:extLst>
      <p:ext uri="{BB962C8B-B14F-4D97-AF65-F5344CB8AC3E}">
        <p14:creationId xmlns:p14="http://schemas.microsoft.com/office/powerpoint/2010/main" val="1763637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81" y="0"/>
            <a:ext cx="9757638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59715" r="72614" b="10146"/>
          <a:stretch/>
        </p:blipFill>
        <p:spPr>
          <a:xfrm>
            <a:off x="8174469" y="4775310"/>
            <a:ext cx="2800350" cy="206692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7974391" y="-9525"/>
            <a:ext cx="30746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LOKALITA V POLSKU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831015" y="6491954"/>
            <a:ext cx="39890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LOKALITA V ČESKÉ REPUBLICE</a:t>
            </a:r>
          </a:p>
        </p:txBody>
      </p:sp>
      <p:sp>
        <p:nvSpPr>
          <p:cNvPr id="7" name="Ovál 6"/>
          <p:cNvSpPr/>
          <p:nvPr/>
        </p:nvSpPr>
        <p:spPr>
          <a:xfrm>
            <a:off x="8049236" y="92813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8544536" y="442363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980360" y="928138"/>
            <a:ext cx="1194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Sosnowiec</a:t>
            </a:r>
            <a:endParaRPr lang="cs-CZ" b="1" dirty="0"/>
          </a:p>
        </p:txBody>
      </p:sp>
      <p:sp>
        <p:nvSpPr>
          <p:cNvPr id="10" name="Obdélník 9"/>
          <p:cNvSpPr/>
          <p:nvPr/>
        </p:nvSpPr>
        <p:spPr>
          <a:xfrm>
            <a:off x="8592662" y="275275"/>
            <a:ext cx="193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Dąbrowa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Górnicza</a:t>
            </a:r>
            <a:endParaRPr lang="cs-CZ" b="1" dirty="0"/>
          </a:p>
        </p:txBody>
      </p:sp>
      <p:sp>
        <p:nvSpPr>
          <p:cNvPr id="11" name="Obdélník 10"/>
          <p:cNvSpPr/>
          <p:nvPr/>
        </p:nvSpPr>
        <p:spPr>
          <a:xfrm>
            <a:off x="8612214" y="808004"/>
            <a:ext cx="390525" cy="2857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8881228" y="1112804"/>
            <a:ext cx="2167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Důl Kazimierz-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Juliusz</a:t>
            </a:r>
            <a:endParaRPr lang="cs-CZ" b="1" dirty="0"/>
          </a:p>
        </p:txBody>
      </p:sp>
      <p:sp>
        <p:nvSpPr>
          <p:cNvPr id="13" name="Ovál 12"/>
          <p:cNvSpPr/>
          <p:nvPr/>
        </p:nvSpPr>
        <p:spPr>
          <a:xfrm>
            <a:off x="2310579" y="555728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3072579" y="5557288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072704" y="5338213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1416886" y="5466212"/>
            <a:ext cx="91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Ostrava</a:t>
            </a:r>
            <a:endParaRPr lang="cs-CZ" b="1" dirty="0"/>
          </a:p>
        </p:txBody>
      </p:sp>
      <p:sp>
        <p:nvSpPr>
          <p:cNvPr id="17" name="Obdélník 16"/>
          <p:cNvSpPr/>
          <p:nvPr/>
        </p:nvSpPr>
        <p:spPr>
          <a:xfrm>
            <a:off x="2358705" y="5645520"/>
            <a:ext cx="98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Petřvald</a:t>
            </a:r>
            <a:endParaRPr lang="cs-CZ" b="1" dirty="0"/>
          </a:p>
        </p:txBody>
      </p:sp>
      <p:sp>
        <p:nvSpPr>
          <p:cNvPr id="18" name="Obdélník 17"/>
          <p:cNvSpPr/>
          <p:nvPr/>
        </p:nvSpPr>
        <p:spPr>
          <a:xfrm>
            <a:off x="4168957" y="5241779"/>
            <a:ext cx="90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Karviná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14858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59"/>
            <a:ext cx="12202232" cy="597709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4" name="Ovál 3"/>
          <p:cNvSpPr/>
          <p:nvPr/>
        </p:nvSpPr>
        <p:spPr>
          <a:xfrm>
            <a:off x="2676339" y="3863242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724465" y="3678576"/>
            <a:ext cx="968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Ostrava </a:t>
            </a:r>
            <a:endParaRPr lang="cs-CZ" b="1" dirty="0"/>
          </a:p>
        </p:txBody>
      </p:sp>
      <p:sp>
        <p:nvSpPr>
          <p:cNvPr id="8" name="Ovál 7"/>
          <p:cNvSpPr/>
          <p:nvPr/>
        </p:nvSpPr>
        <p:spPr>
          <a:xfrm>
            <a:off x="6101116" y="4092644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5383592" y="3766808"/>
            <a:ext cx="98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Petřvald</a:t>
            </a:r>
            <a:endParaRPr lang="cs-CZ" b="1" dirty="0"/>
          </a:p>
        </p:txBody>
      </p:sp>
      <p:sp>
        <p:nvSpPr>
          <p:cNvPr id="11" name="Obdélník 10"/>
          <p:cNvSpPr/>
          <p:nvPr/>
        </p:nvSpPr>
        <p:spPr>
          <a:xfrm>
            <a:off x="647422" y="5187418"/>
            <a:ext cx="2907719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ODP, PDP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Těžba ukončena v roce 1994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Začátek čerpání v roce 2001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492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59"/>
            <a:ext cx="12202232" cy="597709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4" name="Ovál 3"/>
          <p:cNvSpPr/>
          <p:nvPr/>
        </p:nvSpPr>
        <p:spPr>
          <a:xfrm>
            <a:off x="2676339" y="3863242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724465" y="3678576"/>
            <a:ext cx="968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Ostrava </a:t>
            </a:r>
            <a:endParaRPr lang="cs-CZ" b="1" dirty="0"/>
          </a:p>
        </p:txBody>
      </p:sp>
      <p:sp>
        <p:nvSpPr>
          <p:cNvPr id="8" name="Ovál 7"/>
          <p:cNvSpPr/>
          <p:nvPr/>
        </p:nvSpPr>
        <p:spPr>
          <a:xfrm>
            <a:off x="2672928" y="3137290"/>
            <a:ext cx="236561" cy="23656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9" b="33471"/>
          <a:stretch/>
        </p:blipFill>
        <p:spPr>
          <a:xfrm>
            <a:off x="6525928" y="447220"/>
            <a:ext cx="5665316" cy="3826400"/>
          </a:xfrm>
          <a:prstGeom prst="rect">
            <a:avLst/>
          </a:prstGeom>
          <a:ln w="3175">
            <a:noFill/>
          </a:ln>
        </p:spPr>
      </p:pic>
      <p:sp>
        <p:nvSpPr>
          <p:cNvPr id="10" name="Ovál 9"/>
          <p:cNvSpPr/>
          <p:nvPr/>
        </p:nvSpPr>
        <p:spPr>
          <a:xfrm>
            <a:off x="6101116" y="4092644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383592" y="3766808"/>
            <a:ext cx="98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Petřvald</a:t>
            </a:r>
            <a:endParaRPr lang="cs-CZ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378" y="4273620"/>
            <a:ext cx="2913853" cy="2147049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647422" y="5187418"/>
            <a:ext cx="2907719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ODP, PDP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Těžba ukončena v roce 1994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Začátek čerpání v roce 2001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1760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4F861-8AE1-4A43-9533-B0BEFB7DC125}"/>
              </a:ext>
            </a:extLst>
          </p:cNvPr>
          <p:cNvSpPr txBox="1">
            <a:spLocks/>
          </p:cNvSpPr>
          <p:nvPr/>
        </p:nvSpPr>
        <p:spPr>
          <a:xfrm>
            <a:off x="1431985" y="2633656"/>
            <a:ext cx="9199533" cy="11620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7200" b="1" dirty="0"/>
              <a:t>Děkujeme za pozornost!</a:t>
            </a:r>
            <a:endParaRPr lang="en-GB" sz="7200" b="1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4CE46A0-9288-47B9-B19B-FE02933DC4B9}"/>
              </a:ext>
            </a:extLst>
          </p:cNvPr>
          <p:cNvSpPr txBox="1">
            <a:spLocks/>
          </p:cNvSpPr>
          <p:nvPr/>
        </p:nvSpPr>
        <p:spPr bwMode="auto">
          <a:xfrm>
            <a:off x="639685" y="3938584"/>
            <a:ext cx="610073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defTabSz="180000">
              <a:buClrTx/>
              <a:buSzTx/>
              <a:buFontTx/>
              <a:buNone/>
              <a:defRPr/>
            </a:pPr>
            <a:r>
              <a:rPr lang="cs-CZ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kontakty</a:t>
            </a:r>
            <a:r>
              <a:rPr lang="en-GB" sz="1800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defTabSz="180000">
              <a:buClrTx/>
              <a:buSzTx/>
              <a:buFontTx/>
              <a:buNone/>
              <a:defRPr/>
            </a:pPr>
            <a:r>
              <a:rPr lang="cs-CZ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Eva Jiránková, Petr Koníček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defTabSz="180000">
              <a:buClrTx/>
              <a:buSzTx/>
              <a:buFontTx/>
              <a:buNone/>
              <a:defRPr/>
            </a:pPr>
            <a:r>
              <a:rPr lang="cs-CZ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Oddělení geomechaniky a báňského výzkumu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defTabSz="180000">
              <a:buClrTx/>
              <a:buSzTx/>
              <a:buFontTx/>
              <a:buNone/>
              <a:defRPr/>
            </a:pPr>
            <a:r>
              <a:rPr lang="cs-CZ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Ústav </a:t>
            </a:r>
            <a:r>
              <a:rPr lang="cs-CZ" sz="18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geoniky</a:t>
            </a:r>
            <a:r>
              <a:rPr lang="cs-CZ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AV ČR, </a:t>
            </a:r>
            <a:r>
              <a:rPr lang="cs-CZ" sz="18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v.v.i</a:t>
            </a:r>
            <a:r>
              <a:rPr lang="cs-CZ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defTabSz="180000">
              <a:buClrTx/>
              <a:buSzTx/>
              <a:buFontTx/>
              <a:buNone/>
              <a:defRPr/>
            </a:pPr>
            <a:r>
              <a:rPr lang="en-GB" sz="18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Studentská</a:t>
            </a:r>
            <a:r>
              <a:rPr lang="en-GB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1768</a:t>
            </a:r>
          </a:p>
          <a:p>
            <a:pPr defTabSz="180000">
              <a:buClrTx/>
              <a:buSzTx/>
              <a:buFontTx/>
              <a:buNone/>
              <a:defRPr/>
            </a:pPr>
            <a:r>
              <a:rPr lang="en-GB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708 00 Ostrava-</a:t>
            </a:r>
            <a:r>
              <a:rPr lang="en-GB" sz="18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Poruba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defTabSz="180000">
              <a:buClrTx/>
              <a:buSzTx/>
              <a:buFontTx/>
              <a:buNone/>
              <a:defRPr/>
            </a:pPr>
            <a:r>
              <a:rPr lang="en-GB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Czech Republic</a:t>
            </a:r>
          </a:p>
          <a:p>
            <a:pPr defTabSz="180000">
              <a:defRPr/>
            </a:pPr>
            <a:r>
              <a:rPr lang="en-GB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E-mail: </a:t>
            </a:r>
            <a:r>
              <a:rPr lang="cs-CZ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GB" kern="0" dirty="0">
                <a:solidFill>
                  <a:schemeClr val="tx2"/>
                </a:solidFill>
                <a:hlinkClick r:id="rId2"/>
              </a:rPr>
              <a:t> </a:t>
            </a:r>
            <a:r>
              <a:rPr lang="en-GB" kern="0" dirty="0">
                <a:solidFill>
                  <a:schemeClr val="tx2"/>
                </a:solidFill>
                <a:latin typeface="+mj-lt"/>
                <a:ea typeface="+mj-ea"/>
                <a:cs typeface="+mj-cs"/>
                <a:hlinkClick r:id="rId3"/>
              </a:rPr>
              <a:t>eva.jirankova@ugn.cas.cz</a:t>
            </a:r>
            <a:endParaRPr lang="cs-CZ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defTabSz="180000">
              <a:buClrTx/>
              <a:buSzTx/>
              <a:buFontTx/>
              <a:buNone/>
              <a:defRPr/>
            </a:pPr>
            <a:r>
              <a:rPr lang="cs-CZ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			</a:t>
            </a:r>
            <a:r>
              <a:rPr lang="en-GB" sz="1800" kern="0" dirty="0">
                <a:solidFill>
                  <a:schemeClr val="tx2"/>
                </a:solidFill>
                <a:latin typeface="+mj-lt"/>
                <a:ea typeface="+mj-ea"/>
                <a:cs typeface="+mj-cs"/>
                <a:hlinkClick r:id="rId2"/>
              </a:rPr>
              <a:t>petr.konicek@ugn.cas.cz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E92E59C-2AD5-4EE5-A1D5-01A88D711825}"/>
              </a:ext>
            </a:extLst>
          </p:cNvPr>
          <p:cNvGrpSpPr/>
          <p:nvPr/>
        </p:nvGrpSpPr>
        <p:grpSpPr>
          <a:xfrm>
            <a:off x="1465513" y="537683"/>
            <a:ext cx="9260973" cy="1953104"/>
            <a:chOff x="1020451" y="4305385"/>
            <a:chExt cx="9260973" cy="1953104"/>
          </a:xfrm>
        </p:grpSpPr>
        <p:sp>
          <p:nvSpPr>
            <p:cNvPr id="5" name="ZoneTexte 3">
              <a:hlinkClick r:id="rId4"/>
              <a:extLst>
                <a:ext uri="{FF2B5EF4-FFF2-40B4-BE49-F238E27FC236}">
                  <a16:creationId xmlns:a16="http://schemas.microsoft.com/office/drawing/2014/main" id="{DFAA8181-2706-4C3C-8DAA-17E58C79B699}"/>
                </a:ext>
              </a:extLst>
            </p:cNvPr>
            <p:cNvSpPr txBox="1"/>
            <p:nvPr/>
          </p:nvSpPr>
          <p:spPr>
            <a:xfrm>
              <a:off x="2464420" y="5066647"/>
              <a:ext cx="78170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 indent="0" algn="r" defTabSz="1007943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2000">
                  <a:solidFill>
                    <a:srgbClr val="00AB8E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03972" indent="0" algn="ctr" defTabSz="1007943">
                <a:lnSpc>
                  <a:spcPct val="90000"/>
                </a:lnSpc>
                <a:spcBef>
                  <a:spcPts val="551"/>
                </a:spcBef>
                <a:buClr>
                  <a:srgbClr val="00AB8E"/>
                </a:buClr>
                <a:buFont typeface="Arial" panose="020B0604020202020204" pitchFamily="34" charset="0"/>
                <a:buNone/>
                <a:defRPr sz="2205">
                  <a:solidFill>
                    <a:srgbClr val="00AB8E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07943" indent="0" algn="ctr" defTabSz="1007943">
                <a:lnSpc>
                  <a:spcPct val="90000"/>
                </a:lnSpc>
                <a:spcBef>
                  <a:spcPts val="551"/>
                </a:spcBef>
                <a:buClr>
                  <a:srgbClr val="003087"/>
                </a:buClr>
                <a:buFont typeface="Calibri" panose="020F0502020204030204" pitchFamily="34" charset="0"/>
                <a:buNone/>
                <a:defRPr sz="1984">
                  <a:solidFill>
                    <a:srgbClr val="00308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11915" indent="0" algn="ctr" defTabSz="1007943">
                <a:lnSpc>
                  <a:spcPct val="90000"/>
                </a:lnSpc>
                <a:spcBef>
                  <a:spcPts val="551"/>
                </a:spcBef>
                <a:buClr>
                  <a:srgbClr val="00AB8E"/>
                </a:buClr>
                <a:buFont typeface="Calibri" panose="020F0502020204030204" pitchFamily="34" charset="0"/>
                <a:buNone/>
                <a:defRPr sz="1764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15886" indent="0" algn="ctr" defTabSz="1007943">
                <a:lnSpc>
                  <a:spcPct val="90000"/>
                </a:lnSpc>
                <a:spcBef>
                  <a:spcPts val="551"/>
                </a:spcBef>
                <a:buClr>
                  <a:srgbClr val="00AB8E"/>
                </a:buClr>
                <a:buFont typeface="Arial" panose="020B0604020202020204" pitchFamily="34" charset="0"/>
                <a:buNone/>
                <a:defRPr sz="1764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9858" indent="0" algn="ctr" defTabSz="1007943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/>
              </a:lvl6pPr>
              <a:lvl7pPr marL="3023829" indent="0" algn="ctr" defTabSz="1007943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/>
              </a:lvl7pPr>
              <a:lvl8pPr marL="3527801" indent="0" algn="ctr" defTabSz="1007943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/>
              </a:lvl8pPr>
              <a:lvl9pPr marL="4031772" indent="0" algn="ctr" defTabSz="1007943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/>
              </a:lvl9pPr>
            </a:lstStyle>
            <a:p>
              <a:endParaRPr lang="fr-FR" dirty="0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03D35B2-7726-4674-9A58-5D2A7A04C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722" y="4305385"/>
              <a:ext cx="2027359" cy="78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Poland | Strategy CCUS">
              <a:extLst>
                <a:ext uri="{FF2B5EF4-FFF2-40B4-BE49-F238E27FC236}">
                  <a16:creationId xmlns:a16="http://schemas.microsoft.com/office/drawing/2014/main" id="{E1A0EDC3-482B-42F5-8EBB-DF0E68821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030" y="4305385"/>
              <a:ext cx="1501364" cy="1053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C98E6E9F-138F-4B02-A92B-510186637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451" y="4305385"/>
              <a:ext cx="1988380" cy="936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FZ">
              <a:extLst>
                <a:ext uri="{FF2B5EF4-FFF2-40B4-BE49-F238E27FC236}">
                  <a16:creationId xmlns:a16="http://schemas.microsoft.com/office/drawing/2014/main" id="{6E037CB5-0135-44DC-8D37-836054CD2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229" y="4305385"/>
              <a:ext cx="1356403" cy="1053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Witamy">
              <a:extLst>
                <a:ext uri="{FF2B5EF4-FFF2-40B4-BE49-F238E27FC236}">
                  <a16:creationId xmlns:a16="http://schemas.microsoft.com/office/drawing/2014/main" id="{C5D14004-056D-48D5-985F-41A75B963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6877" y="4305385"/>
              <a:ext cx="1019449" cy="1312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8" descr="Biuletyn Informacji Publicznej">
              <a:extLst>
                <a:ext uri="{FF2B5EF4-FFF2-40B4-BE49-F238E27FC236}">
                  <a16:creationId xmlns:a16="http://schemas.microsoft.com/office/drawing/2014/main" id="{5B2D1621-AC86-43B8-8822-23B0B1C51F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47"/>
            <a:stretch/>
          </p:blipFill>
          <p:spPr bwMode="auto">
            <a:xfrm>
              <a:off x="5993792" y="4305385"/>
              <a:ext cx="830687" cy="85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21">
              <a:extLst>
                <a:ext uri="{FF2B5EF4-FFF2-40B4-BE49-F238E27FC236}">
                  <a16:creationId xmlns:a16="http://schemas.microsoft.com/office/drawing/2014/main" id="{C931ECCB-E021-49F0-884D-23C410B6B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1360" t="17862" r="42775" b="65120"/>
            <a:stretch/>
          </p:blipFill>
          <p:spPr>
            <a:xfrm>
              <a:off x="2883959" y="5486780"/>
              <a:ext cx="899265" cy="771709"/>
            </a:xfrm>
            <a:prstGeom prst="rect">
              <a:avLst/>
            </a:prstGeom>
          </p:spPr>
        </p:pic>
        <p:pic>
          <p:nvPicPr>
            <p:cNvPr id="13" name="Image 22">
              <a:extLst>
                <a:ext uri="{FF2B5EF4-FFF2-40B4-BE49-F238E27FC236}">
                  <a16:creationId xmlns:a16="http://schemas.microsoft.com/office/drawing/2014/main" id="{04028063-4552-4A32-B8E8-1BD031261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4882" t="21909" r="60665" b="70272"/>
            <a:stretch/>
          </p:blipFill>
          <p:spPr>
            <a:xfrm>
              <a:off x="5145559" y="5909336"/>
              <a:ext cx="1364894" cy="349153"/>
            </a:xfrm>
            <a:prstGeom prst="rect">
              <a:avLst/>
            </a:prstGeom>
          </p:spPr>
        </p:pic>
        <p:pic>
          <p:nvPicPr>
            <p:cNvPr id="14" name="Image 23">
              <a:extLst>
                <a:ext uri="{FF2B5EF4-FFF2-40B4-BE49-F238E27FC236}">
                  <a16:creationId xmlns:a16="http://schemas.microsoft.com/office/drawing/2014/main" id="{ACA351BE-E7B9-41A9-AB75-3E75904B5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2063" t="19013" r="26182" b="66023"/>
            <a:stretch/>
          </p:blipFill>
          <p:spPr>
            <a:xfrm>
              <a:off x="4097250" y="5510677"/>
              <a:ext cx="734283" cy="747812"/>
            </a:xfrm>
            <a:prstGeom prst="rect">
              <a:avLst/>
            </a:prstGeom>
          </p:spPr>
        </p:pic>
        <p:pic>
          <p:nvPicPr>
            <p:cNvPr id="15" name="Picture 2" descr="Ineris | Institut national de l'environnement industriel et des risques">
              <a:extLst>
                <a:ext uri="{FF2B5EF4-FFF2-40B4-BE49-F238E27FC236}">
                  <a16:creationId xmlns:a16="http://schemas.microsoft.com/office/drawing/2014/main" id="{2E20AA22-A852-42C7-8101-A317F1631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479" y="5646481"/>
              <a:ext cx="1186764" cy="612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PostMinQuake | RFCS project ">
            <a:extLst>
              <a:ext uri="{FF2B5EF4-FFF2-40B4-BE49-F238E27FC236}">
                <a16:creationId xmlns:a16="http://schemas.microsoft.com/office/drawing/2014/main" id="{6C662F95-CB60-403F-AC3A-2272232B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07" y="4421290"/>
            <a:ext cx="3684679" cy="16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01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1228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3243" y="271463"/>
            <a:ext cx="4883761" cy="707886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ZKOUMANÉ LOKALITY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3242" y="1761771"/>
            <a:ext cx="4387515" cy="193899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NĚMECKO</a:t>
            </a:r>
          </a:p>
          <a:p>
            <a:r>
              <a:rPr lang="cs-CZ" sz="4000" b="1" dirty="0">
                <a:solidFill>
                  <a:schemeClr val="bg1"/>
                </a:solidFill>
              </a:rPr>
              <a:t>	</a:t>
            </a:r>
            <a:r>
              <a:rPr lang="cs-CZ" sz="4000" b="1" dirty="0" err="1">
                <a:solidFill>
                  <a:schemeClr val="bg1"/>
                </a:solidFill>
              </a:rPr>
              <a:t>Ibbenbüren</a:t>
            </a:r>
            <a:endParaRPr lang="cs-CZ" sz="4000" b="1" dirty="0">
              <a:solidFill>
                <a:schemeClr val="bg1"/>
              </a:solidFill>
            </a:endParaRPr>
          </a:p>
          <a:p>
            <a:r>
              <a:rPr lang="cs-CZ" sz="4000" b="1" dirty="0">
                <a:solidFill>
                  <a:schemeClr val="bg1"/>
                </a:solidFill>
              </a:rPr>
              <a:t>	</a:t>
            </a:r>
            <a:r>
              <a:rPr lang="cs-CZ" sz="4000" b="1" dirty="0" err="1">
                <a:solidFill>
                  <a:schemeClr val="bg1"/>
                </a:solidFill>
              </a:rPr>
              <a:t>Hamm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73242" y="4127282"/>
            <a:ext cx="4387515" cy="1323439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FRANCIE</a:t>
            </a:r>
          </a:p>
          <a:p>
            <a:r>
              <a:rPr lang="cs-CZ" sz="4000" b="1" dirty="0">
                <a:solidFill>
                  <a:schemeClr val="bg1"/>
                </a:solidFill>
              </a:rPr>
              <a:t>	</a:t>
            </a:r>
            <a:r>
              <a:rPr lang="cs-CZ" sz="4000" b="1" dirty="0" err="1">
                <a:solidFill>
                  <a:schemeClr val="bg1"/>
                </a:solidFill>
              </a:rPr>
              <a:t>Gardanne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332621" y="1761771"/>
            <a:ext cx="5621956" cy="1323439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POLSKO</a:t>
            </a:r>
          </a:p>
          <a:p>
            <a:r>
              <a:rPr lang="cs-CZ" sz="4000" b="1" dirty="0">
                <a:solidFill>
                  <a:schemeClr val="bg1"/>
                </a:solidFill>
              </a:rPr>
              <a:t>	Důl Kazimierz-</a:t>
            </a:r>
            <a:r>
              <a:rPr lang="cs-CZ" sz="4000" b="1" dirty="0" err="1">
                <a:solidFill>
                  <a:schemeClr val="bg1"/>
                </a:solidFill>
              </a:rPr>
              <a:t>Juliusz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332621" y="4127281"/>
            <a:ext cx="5621956" cy="193899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ČESKO</a:t>
            </a:r>
          </a:p>
          <a:p>
            <a:r>
              <a:rPr lang="cs-CZ" sz="4000" b="1" dirty="0">
                <a:solidFill>
                  <a:schemeClr val="bg1"/>
                </a:solidFill>
              </a:rPr>
              <a:t>Ostravská a Petřvaldská dílčí pánev</a:t>
            </a:r>
          </a:p>
        </p:txBody>
      </p:sp>
    </p:spTree>
    <p:extLst>
      <p:ext uri="{BB962C8B-B14F-4D97-AF65-F5344CB8AC3E}">
        <p14:creationId xmlns:p14="http://schemas.microsoft.com/office/powerpoint/2010/main" val="7253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F8FB0D-8ED6-4903-9EAC-98E9C68561CE}"/>
              </a:ext>
            </a:extLst>
          </p:cNvPr>
          <p:cNvSpPr txBox="1"/>
          <p:nvPr/>
        </p:nvSpPr>
        <p:spPr>
          <a:xfrm>
            <a:off x="1548266" y="405442"/>
            <a:ext cx="8928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cap="all" dirty="0"/>
              <a:t>Seismicita  - Francie (</a:t>
            </a:r>
            <a:r>
              <a:rPr lang="cs-CZ" sz="4400" b="1" cap="all" dirty="0" err="1"/>
              <a:t>Gardanne</a:t>
            </a:r>
            <a:r>
              <a:rPr lang="cs-CZ" sz="4400" b="1" cap="all" dirty="0"/>
              <a:t>) </a:t>
            </a:r>
            <a:endParaRPr lang="en-GB" sz="4400" b="1" cap="all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BB642BF-4F32-4D3C-8155-0484519CA09A}"/>
              </a:ext>
            </a:extLst>
          </p:cNvPr>
          <p:cNvSpPr txBox="1"/>
          <p:nvPr/>
        </p:nvSpPr>
        <p:spPr>
          <a:xfrm>
            <a:off x="219185" y="1648476"/>
            <a:ext cx="11753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200" dirty="0"/>
              <a:t>Dobývaní uhlí od 15 století.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200" dirty="0"/>
              <a:t>Dobývány sloje o mocnostech 1 až 4 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200" dirty="0"/>
              <a:t>Dosažená hloubka cca 1400 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200" dirty="0"/>
              <a:t>Těžba ukončena v roce 2003, postupná likvidace jam, zatápění.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200" dirty="0"/>
              <a:t>Zatápění od roku 2003.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200" dirty="0"/>
              <a:t>Seismický monitoring od roku 1977, systematický od roku 2008.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200" dirty="0"/>
              <a:t>Zaznamenaný výskyt přirozených zemětřesení od 18 století.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200" dirty="0"/>
              <a:t>Zatopení od roku 2003 do 2010, hloubka udržována černáním pod cca 300 m pod povrchem.</a:t>
            </a:r>
          </a:p>
        </p:txBody>
      </p:sp>
    </p:spTree>
    <p:extLst>
      <p:ext uri="{BB962C8B-B14F-4D97-AF65-F5344CB8AC3E}">
        <p14:creationId xmlns:p14="http://schemas.microsoft.com/office/powerpoint/2010/main" val="238562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F8FB0D-8ED6-4903-9EAC-98E9C68561CE}"/>
              </a:ext>
            </a:extLst>
          </p:cNvPr>
          <p:cNvSpPr txBox="1"/>
          <p:nvPr/>
        </p:nvSpPr>
        <p:spPr>
          <a:xfrm>
            <a:off x="1631831" y="0"/>
            <a:ext cx="8928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cap="all" dirty="0"/>
              <a:t>Seismicita  - Francie (</a:t>
            </a:r>
            <a:r>
              <a:rPr lang="cs-CZ" sz="4400" b="1" cap="all" dirty="0" err="1"/>
              <a:t>Gardanne</a:t>
            </a:r>
            <a:r>
              <a:rPr lang="cs-CZ" sz="4400" b="1" cap="all" dirty="0"/>
              <a:t>) </a:t>
            </a:r>
            <a:endParaRPr lang="en-GB" sz="4400" b="1" cap="all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771B01-0002-4FAD-BB5B-2CEFF85D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971" y="769441"/>
            <a:ext cx="8484057" cy="59780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395BBD-DA05-4A61-9EEE-7CD16E08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594" y="769441"/>
            <a:ext cx="7315525" cy="58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F8FB0D-8ED6-4903-9EAC-98E9C68561CE}"/>
              </a:ext>
            </a:extLst>
          </p:cNvPr>
          <p:cNvSpPr txBox="1"/>
          <p:nvPr/>
        </p:nvSpPr>
        <p:spPr>
          <a:xfrm>
            <a:off x="310552" y="405442"/>
            <a:ext cx="11697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cap="all" dirty="0"/>
              <a:t>Seismicita  - česká část hornoslezské pánve </a:t>
            </a:r>
            <a:endParaRPr lang="en-GB" sz="4400" b="1" cap="all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7D93A6C-3124-4603-9D06-C1FD4018744A}"/>
              </a:ext>
            </a:extLst>
          </p:cNvPr>
          <p:cNvSpPr txBox="1"/>
          <p:nvPr/>
        </p:nvSpPr>
        <p:spPr>
          <a:xfrm>
            <a:off x="310552" y="1225689"/>
            <a:ext cx="114037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000" dirty="0"/>
              <a:t>Dobývání od 19. století.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000" dirty="0"/>
              <a:t>Dobývány sloje o malých mocnostech (0,4 až 1,1 m; místně 1,5 až 4 m). Dosažená hloubka cca 1200 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000" dirty="0"/>
              <a:t>Malý výskyt kompetentních hornin v </a:t>
            </a:r>
            <a:r>
              <a:rPr lang="cs-CZ" sz="3000" dirty="0" err="1"/>
              <a:t>meziloží</a:t>
            </a:r>
            <a:r>
              <a:rPr lang="cs-CZ" sz="3000" dirty="0"/>
              <a:t> slojí.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000" dirty="0"/>
              <a:t>Těžba v ODP a PDP ukončena v roce 1994, postupná likvidace jam, zatápění.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000" dirty="0"/>
              <a:t>Zatápění ODP a PDP do roku 2001.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000" dirty="0"/>
              <a:t>Udržování hladiny na stanovené úrovni: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cs-CZ" sz="3000" dirty="0"/>
              <a:t>jáma </a:t>
            </a:r>
            <a:r>
              <a:rPr lang="cs-CZ" sz="3000" dirty="0" err="1"/>
              <a:t>Jeremenko</a:t>
            </a:r>
            <a:r>
              <a:rPr lang="cs-CZ" sz="3000" dirty="0"/>
              <a:t> v ODP (-388,5; 600 m pod povrchem)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cs-CZ" sz="3000" dirty="0"/>
              <a:t>jáma Žofie v PDP (-483; 680 m pod povrchem)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000" dirty="0"/>
              <a:t>Monitoring – Seismický polygon pro KDP (jiný účel!).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3000" dirty="0"/>
              <a:t>Zatopení pouze částečné!</a:t>
            </a:r>
          </a:p>
        </p:txBody>
      </p:sp>
    </p:spTree>
    <p:extLst>
      <p:ext uri="{BB962C8B-B14F-4D97-AF65-F5344CB8AC3E}">
        <p14:creationId xmlns:p14="http://schemas.microsoft.com/office/powerpoint/2010/main" val="119553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F8FB0D-8ED6-4903-9EAC-98E9C68561CE}"/>
              </a:ext>
            </a:extLst>
          </p:cNvPr>
          <p:cNvSpPr txBox="1"/>
          <p:nvPr/>
        </p:nvSpPr>
        <p:spPr>
          <a:xfrm>
            <a:off x="247291" y="1691"/>
            <a:ext cx="11697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cap="all" dirty="0"/>
              <a:t>Seismicita  - česká část hornoslezské pánve </a:t>
            </a:r>
            <a:endParaRPr lang="en-GB" sz="4400" b="1" cap="all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49683D-C6A5-4105-BC96-BDDFB5456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8" y="771132"/>
            <a:ext cx="4123877" cy="39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2553A3-289E-49E2-86FD-351F9AC5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99" y="1719221"/>
            <a:ext cx="4123877" cy="39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C55C68F-1906-4B98-B761-C4B3D3CDC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356" y="2896309"/>
            <a:ext cx="4123876" cy="3960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E9887CB-2DEE-474A-ABC5-909432571F65}"/>
              </a:ext>
            </a:extLst>
          </p:cNvPr>
          <p:cNvSpPr txBox="1"/>
          <p:nvPr/>
        </p:nvSpPr>
        <p:spPr>
          <a:xfrm>
            <a:off x="690444" y="4835844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Dobývání – 1988 až 1993</a:t>
            </a:r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7A6B893-8FED-49DB-9E28-0FA7162AB6D7}"/>
              </a:ext>
            </a:extLst>
          </p:cNvPr>
          <p:cNvSpPr txBox="1"/>
          <p:nvPr/>
        </p:nvSpPr>
        <p:spPr>
          <a:xfrm>
            <a:off x="4865374" y="1275898"/>
            <a:ext cx="246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Zatápění – 1994 až 2001</a:t>
            </a:r>
            <a:endParaRPr lang="en-GB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57F3167-5306-4F4C-B919-15D2A965D28C}"/>
              </a:ext>
            </a:extLst>
          </p:cNvPr>
          <p:cNvSpPr txBox="1"/>
          <p:nvPr/>
        </p:nvSpPr>
        <p:spPr>
          <a:xfrm>
            <a:off x="8963785" y="2526977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Čerpání – od 2002</a:t>
            </a:r>
            <a:endParaRPr lang="en-GB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EAFFB5E-474C-4F0A-AA11-05E731AB6F6D}"/>
              </a:ext>
            </a:extLst>
          </p:cNvPr>
          <p:cNvGrpSpPr/>
          <p:nvPr/>
        </p:nvGrpSpPr>
        <p:grpSpPr>
          <a:xfrm>
            <a:off x="97767" y="1125780"/>
            <a:ext cx="11996464" cy="5146882"/>
            <a:chOff x="97767" y="1125780"/>
            <a:chExt cx="11996464" cy="5146882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8197CB43-A1A2-4AA4-8975-7384771E59AE}"/>
                </a:ext>
              </a:extLst>
            </p:cNvPr>
            <p:cNvGrpSpPr/>
            <p:nvPr/>
          </p:nvGrpSpPr>
          <p:grpSpPr>
            <a:xfrm>
              <a:off x="97767" y="1125780"/>
              <a:ext cx="11996464" cy="5146882"/>
              <a:chOff x="634512" y="725838"/>
              <a:chExt cx="8509488" cy="2991563"/>
            </a:xfrm>
          </p:grpSpPr>
          <p:pic>
            <p:nvPicPr>
              <p:cNvPr id="11" name="Obrázek 2">
                <a:extLst>
                  <a:ext uri="{FF2B5EF4-FFF2-40B4-BE49-F238E27FC236}">
                    <a16:creationId xmlns:a16="http://schemas.microsoft.com/office/drawing/2014/main" id="{33D811C5-F071-4ABB-9A56-EE1AD8636A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80" t="9544" r="3156"/>
              <a:stretch>
                <a:fillRect/>
              </a:stretch>
            </p:blipFill>
            <p:spPr bwMode="auto">
              <a:xfrm>
                <a:off x="634512" y="725838"/>
                <a:ext cx="8062546" cy="2991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" name="Skupina 11">
                <a:extLst>
                  <a:ext uri="{FF2B5EF4-FFF2-40B4-BE49-F238E27FC236}">
                    <a16:creationId xmlns:a16="http://schemas.microsoft.com/office/drawing/2014/main" id="{6046BEA2-6D30-4A8C-9D5E-B5002E8B55E8}"/>
                  </a:ext>
                </a:extLst>
              </p:cNvPr>
              <p:cNvGrpSpPr/>
              <p:nvPr/>
            </p:nvGrpSpPr>
            <p:grpSpPr>
              <a:xfrm>
                <a:off x="7553195" y="2633998"/>
                <a:ext cx="1590805" cy="1083403"/>
                <a:chOff x="2405308" y="549956"/>
                <a:chExt cx="4743456" cy="3262538"/>
              </a:xfrm>
            </p:grpSpPr>
            <p:pic>
              <p:nvPicPr>
                <p:cNvPr id="19" name="Obrázek 18">
                  <a:extLst>
                    <a:ext uri="{FF2B5EF4-FFF2-40B4-BE49-F238E27FC236}">
                      <a16:creationId xmlns:a16="http://schemas.microsoft.com/office/drawing/2014/main" id="{6F159F24-B69C-40F1-BE79-4030B112E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05308" y="549956"/>
                  <a:ext cx="4743456" cy="3262538"/>
                </a:xfrm>
                <a:prstGeom prst="rect">
                  <a:avLst/>
                </a:prstGeom>
              </p:spPr>
            </p:pic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0E49ACAA-AFB7-4D17-802A-8185EC1C70BB}"/>
                    </a:ext>
                  </a:extLst>
                </p:cNvPr>
                <p:cNvCxnSpPr/>
                <p:nvPr/>
              </p:nvCxnSpPr>
              <p:spPr>
                <a:xfrm>
                  <a:off x="3645074" y="1177447"/>
                  <a:ext cx="2304789" cy="237994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Volný tvar: obrazec 12">
                <a:extLst>
                  <a:ext uri="{FF2B5EF4-FFF2-40B4-BE49-F238E27FC236}">
                    <a16:creationId xmlns:a16="http://schemas.microsoft.com/office/drawing/2014/main" id="{45029851-CA4D-4C00-965C-EB0714B75266}"/>
                  </a:ext>
                </a:extLst>
              </p:cNvPr>
              <p:cNvSpPr/>
              <p:nvPr/>
            </p:nvSpPr>
            <p:spPr>
              <a:xfrm>
                <a:off x="1139868" y="1302707"/>
                <a:ext cx="2668044" cy="1052186"/>
              </a:xfrm>
              <a:custGeom>
                <a:avLst/>
                <a:gdLst>
                  <a:gd name="connsiteX0" fmla="*/ 25053 w 2668044"/>
                  <a:gd name="connsiteY0" fmla="*/ 0 h 1052186"/>
                  <a:gd name="connsiteX1" fmla="*/ 488516 w 2668044"/>
                  <a:gd name="connsiteY1" fmla="*/ 37578 h 1052186"/>
                  <a:gd name="connsiteX2" fmla="*/ 1265129 w 2668044"/>
                  <a:gd name="connsiteY2" fmla="*/ 12526 h 1052186"/>
                  <a:gd name="connsiteX3" fmla="*/ 2016691 w 2668044"/>
                  <a:gd name="connsiteY3" fmla="*/ 37578 h 1052186"/>
                  <a:gd name="connsiteX4" fmla="*/ 2668044 w 2668044"/>
                  <a:gd name="connsiteY4" fmla="*/ 25052 h 1052186"/>
                  <a:gd name="connsiteX5" fmla="*/ 2417524 w 2668044"/>
                  <a:gd name="connsiteY5" fmla="*/ 1052186 h 1052186"/>
                  <a:gd name="connsiteX6" fmla="*/ 0 w 2668044"/>
                  <a:gd name="connsiteY6" fmla="*/ 1014608 h 1052186"/>
                  <a:gd name="connsiteX7" fmla="*/ 25053 w 2668044"/>
                  <a:gd name="connsiteY7" fmla="*/ 0 h 105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68044" h="1052186">
                    <a:moveTo>
                      <a:pt x="25053" y="0"/>
                    </a:moveTo>
                    <a:lnTo>
                      <a:pt x="488516" y="37578"/>
                    </a:lnTo>
                    <a:lnTo>
                      <a:pt x="1265129" y="12526"/>
                    </a:lnTo>
                    <a:lnTo>
                      <a:pt x="2016691" y="37578"/>
                    </a:lnTo>
                    <a:lnTo>
                      <a:pt x="2668044" y="25052"/>
                    </a:lnTo>
                    <a:lnTo>
                      <a:pt x="2417524" y="1052186"/>
                    </a:lnTo>
                    <a:lnTo>
                      <a:pt x="0" y="1014608"/>
                    </a:lnTo>
                    <a:lnTo>
                      <a:pt x="25053" y="0"/>
                    </a:lnTo>
                    <a:close/>
                  </a:path>
                </a:pathLst>
              </a:cu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Volný tvar: obrazec 13">
                <a:extLst>
                  <a:ext uri="{FF2B5EF4-FFF2-40B4-BE49-F238E27FC236}">
                    <a16:creationId xmlns:a16="http://schemas.microsoft.com/office/drawing/2014/main" id="{3CEDF302-AAEB-416B-A51E-431C21F9E6E9}"/>
                  </a:ext>
                </a:extLst>
              </p:cNvPr>
              <p:cNvSpPr/>
              <p:nvPr/>
            </p:nvSpPr>
            <p:spPr>
              <a:xfrm>
                <a:off x="3795386" y="1265129"/>
                <a:ext cx="1240077" cy="1052186"/>
              </a:xfrm>
              <a:custGeom>
                <a:avLst/>
                <a:gdLst>
                  <a:gd name="connsiteX0" fmla="*/ 0 w 1240077"/>
                  <a:gd name="connsiteY0" fmla="*/ 12526 h 1052186"/>
                  <a:gd name="connsiteX1" fmla="*/ 450937 w 1240077"/>
                  <a:gd name="connsiteY1" fmla="*/ 0 h 1052186"/>
                  <a:gd name="connsiteX2" fmla="*/ 764088 w 1240077"/>
                  <a:gd name="connsiteY2" fmla="*/ 12526 h 1052186"/>
                  <a:gd name="connsiteX3" fmla="*/ 977030 w 1240077"/>
                  <a:gd name="connsiteY3" fmla="*/ 125260 h 1052186"/>
                  <a:gd name="connsiteX4" fmla="*/ 1240077 w 1240077"/>
                  <a:gd name="connsiteY4" fmla="*/ 275572 h 1052186"/>
                  <a:gd name="connsiteX5" fmla="*/ 964504 w 1240077"/>
                  <a:gd name="connsiteY5" fmla="*/ 1052186 h 1052186"/>
                  <a:gd name="connsiteX6" fmla="*/ 237995 w 1240077"/>
                  <a:gd name="connsiteY6" fmla="*/ 1039660 h 1052186"/>
                  <a:gd name="connsiteX7" fmla="*/ 0 w 1240077"/>
                  <a:gd name="connsiteY7" fmla="*/ 12526 h 105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0077" h="1052186">
                    <a:moveTo>
                      <a:pt x="0" y="12526"/>
                    </a:moveTo>
                    <a:lnTo>
                      <a:pt x="450937" y="0"/>
                    </a:lnTo>
                    <a:lnTo>
                      <a:pt x="764088" y="12526"/>
                    </a:lnTo>
                    <a:lnTo>
                      <a:pt x="977030" y="125260"/>
                    </a:lnTo>
                    <a:lnTo>
                      <a:pt x="1240077" y="275572"/>
                    </a:lnTo>
                    <a:lnTo>
                      <a:pt x="964504" y="1052186"/>
                    </a:lnTo>
                    <a:lnTo>
                      <a:pt x="237995" y="1039660"/>
                    </a:lnTo>
                    <a:lnTo>
                      <a:pt x="0" y="12526"/>
                    </a:lnTo>
                    <a:close/>
                  </a:path>
                </a:pathLst>
              </a:custGeom>
              <a:solidFill>
                <a:srgbClr val="00B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Volný tvar: obrazec 14">
                <a:extLst>
                  <a:ext uri="{FF2B5EF4-FFF2-40B4-BE49-F238E27FC236}">
                    <a16:creationId xmlns:a16="http://schemas.microsoft.com/office/drawing/2014/main" id="{ACDDFCB5-EB29-469C-AE9B-625CB2A8F163}"/>
                  </a:ext>
                </a:extLst>
              </p:cNvPr>
              <p:cNvSpPr/>
              <p:nvPr/>
            </p:nvSpPr>
            <p:spPr>
              <a:xfrm>
                <a:off x="4835048" y="1341450"/>
                <a:ext cx="3670126" cy="939452"/>
              </a:xfrm>
              <a:custGeom>
                <a:avLst/>
                <a:gdLst>
                  <a:gd name="connsiteX0" fmla="*/ 0 w 3670126"/>
                  <a:gd name="connsiteY0" fmla="*/ 939452 h 939452"/>
                  <a:gd name="connsiteX1" fmla="*/ 3670126 w 3670126"/>
                  <a:gd name="connsiteY1" fmla="*/ 939452 h 939452"/>
                  <a:gd name="connsiteX2" fmla="*/ 3582443 w 3670126"/>
                  <a:gd name="connsiteY2" fmla="*/ 325677 h 939452"/>
                  <a:gd name="connsiteX3" fmla="*/ 2968668 w 3670126"/>
                  <a:gd name="connsiteY3" fmla="*/ 125260 h 939452"/>
                  <a:gd name="connsiteX4" fmla="*/ 2730674 w 3670126"/>
                  <a:gd name="connsiteY4" fmla="*/ 112734 h 939452"/>
                  <a:gd name="connsiteX5" fmla="*/ 2367419 w 3670126"/>
                  <a:gd name="connsiteY5" fmla="*/ 62630 h 939452"/>
                  <a:gd name="connsiteX6" fmla="*/ 2079320 w 3670126"/>
                  <a:gd name="connsiteY6" fmla="*/ 25052 h 939452"/>
                  <a:gd name="connsiteX7" fmla="*/ 1803748 w 3670126"/>
                  <a:gd name="connsiteY7" fmla="*/ 25052 h 939452"/>
                  <a:gd name="connsiteX8" fmla="*/ 1453019 w 3670126"/>
                  <a:gd name="connsiteY8" fmla="*/ 50104 h 939452"/>
                  <a:gd name="connsiteX9" fmla="*/ 1177446 w 3670126"/>
                  <a:gd name="connsiteY9" fmla="*/ 0 h 939452"/>
                  <a:gd name="connsiteX10" fmla="*/ 864295 w 3670126"/>
                  <a:gd name="connsiteY10" fmla="*/ 62630 h 939452"/>
                  <a:gd name="connsiteX11" fmla="*/ 475989 w 3670126"/>
                  <a:gd name="connsiteY11" fmla="*/ 50104 h 939452"/>
                  <a:gd name="connsiteX12" fmla="*/ 225468 w 3670126"/>
                  <a:gd name="connsiteY12" fmla="*/ 187890 h 939452"/>
                  <a:gd name="connsiteX13" fmla="*/ 0 w 3670126"/>
                  <a:gd name="connsiteY13" fmla="*/ 939452 h 93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70126" h="939452">
                    <a:moveTo>
                      <a:pt x="0" y="939452"/>
                    </a:moveTo>
                    <a:lnTo>
                      <a:pt x="3670126" y="939452"/>
                    </a:lnTo>
                    <a:lnTo>
                      <a:pt x="3582443" y="325677"/>
                    </a:lnTo>
                    <a:lnTo>
                      <a:pt x="2968668" y="125260"/>
                    </a:lnTo>
                    <a:lnTo>
                      <a:pt x="2730674" y="112734"/>
                    </a:lnTo>
                    <a:lnTo>
                      <a:pt x="2367419" y="62630"/>
                    </a:lnTo>
                    <a:lnTo>
                      <a:pt x="2079320" y="25052"/>
                    </a:lnTo>
                    <a:lnTo>
                      <a:pt x="1803748" y="25052"/>
                    </a:lnTo>
                    <a:lnTo>
                      <a:pt x="1453019" y="50104"/>
                    </a:lnTo>
                    <a:lnTo>
                      <a:pt x="1177446" y="0"/>
                    </a:lnTo>
                    <a:lnTo>
                      <a:pt x="864295" y="62630"/>
                    </a:lnTo>
                    <a:lnTo>
                      <a:pt x="475989" y="50104"/>
                    </a:lnTo>
                    <a:lnTo>
                      <a:pt x="225468" y="187890"/>
                    </a:lnTo>
                    <a:lnTo>
                      <a:pt x="0" y="939452"/>
                    </a:lnTo>
                    <a:close/>
                  </a:path>
                </a:pathLst>
              </a:custGeom>
              <a:solidFill>
                <a:srgbClr val="0070C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E0D83B01-7F6B-4C18-BB6F-E2832BBAB7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5386" y="1265129"/>
                <a:ext cx="12526" cy="108976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>
                <a:extLst>
                  <a:ext uri="{FF2B5EF4-FFF2-40B4-BE49-F238E27FC236}">
                    <a16:creationId xmlns:a16="http://schemas.microsoft.com/office/drawing/2014/main" id="{B7418A6E-4384-4016-87DF-B1D037B7E6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15053" y="1302707"/>
                <a:ext cx="408092" cy="121151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ABB0236E-5B92-42A7-BA43-6AD153EAF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280" y="1664694"/>
                <a:ext cx="2761106" cy="0"/>
              </a:xfrm>
              <a:prstGeom prst="line">
                <a:avLst/>
              </a:prstGeom>
              <a:ln w="66675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56244E5B-231D-4E44-AC34-A23946D09D3B}"/>
                </a:ext>
              </a:extLst>
            </p:cNvPr>
            <p:cNvCxnSpPr>
              <a:cxnSpLocks/>
            </p:cNvCxnSpPr>
            <p:nvPr/>
          </p:nvCxnSpPr>
          <p:spPr>
            <a:xfrm>
              <a:off x="4571547" y="2896309"/>
              <a:ext cx="1612943" cy="0"/>
            </a:xfrm>
            <a:prstGeom prst="line">
              <a:avLst/>
            </a:prstGeom>
            <a:ln w="66675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104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9"/>
            <a:ext cx="8952672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660802" y="914425"/>
            <a:ext cx="2940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Ibbenbüren</a:t>
            </a:r>
            <a:endParaRPr lang="cs-CZ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/>
              <a:t>Těžba ukončena v srpnu 2018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625390" y="165585"/>
            <a:ext cx="562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ZKUŠEBNÍ LOKALITY VE SPOLKOVÉ REPUBLICE NĚMECKO</a:t>
            </a:r>
          </a:p>
        </p:txBody>
      </p:sp>
      <p:sp>
        <p:nvSpPr>
          <p:cNvPr id="5" name="Obdélník 4"/>
          <p:cNvSpPr/>
          <p:nvPr/>
        </p:nvSpPr>
        <p:spPr>
          <a:xfrm>
            <a:off x="4950017" y="412904"/>
            <a:ext cx="1281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Ibbenbüren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4810736" y="480463"/>
            <a:ext cx="96253" cy="882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5007339" y="1625916"/>
            <a:ext cx="96567" cy="9799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5106162" y="1635677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Hamm</a:t>
            </a:r>
            <a:endParaRPr lang="cs-CZ" dirty="0"/>
          </a:p>
        </p:txBody>
      </p:sp>
      <p:sp>
        <p:nvSpPr>
          <p:cNvPr id="15" name="Ovál 14"/>
          <p:cNvSpPr/>
          <p:nvPr/>
        </p:nvSpPr>
        <p:spPr>
          <a:xfrm>
            <a:off x="3079927" y="3428131"/>
            <a:ext cx="96567" cy="9799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3035716" y="3477127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Aachen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4399940" y="6297763"/>
            <a:ext cx="1347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Saarbrücken</a:t>
            </a:r>
            <a:endParaRPr lang="cs-CZ" dirty="0"/>
          </a:p>
        </p:txBody>
      </p:sp>
      <p:sp>
        <p:nvSpPr>
          <p:cNvPr id="18" name="Ovál 17"/>
          <p:cNvSpPr/>
          <p:nvPr/>
        </p:nvSpPr>
        <p:spPr>
          <a:xfrm>
            <a:off x="4204396" y="6384436"/>
            <a:ext cx="96567" cy="9799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 rot="20887092">
            <a:off x="3020988" y="1407353"/>
            <a:ext cx="2345805" cy="7553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 rot="20724487">
            <a:off x="3459862" y="1155105"/>
            <a:ext cx="755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Porúří</a:t>
            </a:r>
            <a:endParaRPr lang="cs-CZ" dirty="0"/>
          </a:p>
        </p:txBody>
      </p:sp>
      <p:sp>
        <p:nvSpPr>
          <p:cNvPr id="21" name="Ovál 20"/>
          <p:cNvSpPr/>
          <p:nvPr/>
        </p:nvSpPr>
        <p:spPr>
          <a:xfrm rot="641084">
            <a:off x="1926935" y="2978955"/>
            <a:ext cx="1524543" cy="4806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 rot="694001">
            <a:off x="1631513" y="2596902"/>
            <a:ext cx="1720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Aachen-Limburg</a:t>
            </a:r>
            <a:endParaRPr lang="cs-CZ" dirty="0"/>
          </a:p>
        </p:txBody>
      </p:sp>
      <p:sp>
        <p:nvSpPr>
          <p:cNvPr id="23" name="Ovál 22"/>
          <p:cNvSpPr/>
          <p:nvPr/>
        </p:nvSpPr>
        <p:spPr>
          <a:xfrm rot="19054959">
            <a:off x="3813501" y="6042156"/>
            <a:ext cx="878358" cy="4956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 rot="19595171">
            <a:off x="3756421" y="5721740"/>
            <a:ext cx="785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Sársko</a:t>
            </a:r>
            <a:endParaRPr lang="cs-CZ" dirty="0"/>
          </a:p>
        </p:txBody>
      </p:sp>
      <p:sp>
        <p:nvSpPr>
          <p:cNvPr id="25" name="Obdélník 24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26" name="Obdélník 25"/>
          <p:cNvSpPr/>
          <p:nvPr/>
        </p:nvSpPr>
        <p:spPr>
          <a:xfrm>
            <a:off x="6625390" y="1897109"/>
            <a:ext cx="3028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Hamm</a:t>
            </a: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(Porúří)</a:t>
            </a:r>
          </a:p>
          <a:p>
            <a:r>
              <a:rPr lang="cs-CZ" dirty="0"/>
              <a:t>Těžba ukončena v srpnu 2010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6660802" y="2879793"/>
            <a:ext cx="37832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Aachen-Limburg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/>
              <a:t>Těžba ukončena v 90. letech 20. století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6660802" y="3862477"/>
            <a:ext cx="3048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Sársko</a:t>
            </a:r>
          </a:p>
          <a:p>
            <a:r>
              <a:rPr lang="cs-CZ" dirty="0"/>
              <a:t>Těžba ukončena v červnu 2012</a:t>
            </a:r>
          </a:p>
        </p:txBody>
      </p:sp>
      <p:sp>
        <p:nvSpPr>
          <p:cNvPr id="8" name="Obdélník 7"/>
          <p:cNvSpPr/>
          <p:nvPr/>
        </p:nvSpPr>
        <p:spPr>
          <a:xfrm>
            <a:off x="8898342" y="4960568"/>
            <a:ext cx="3165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Arial Narrow" panose="020B0606020202030204" pitchFamily="34" charset="0"/>
              </a:rPr>
              <a:t>VERTIKÁLNÍ POSUNY</a:t>
            </a:r>
          </a:p>
          <a:p>
            <a:r>
              <a:rPr lang="cs-CZ" sz="1600" dirty="0">
                <a:latin typeface="Arial Narrow" panose="020B0606020202030204" pitchFamily="34" charset="0"/>
              </a:rPr>
              <a:t>INTERPRETAČNÍ DATABÁZE COPERNICUS</a:t>
            </a:r>
          </a:p>
        </p:txBody>
      </p:sp>
    </p:spTree>
    <p:extLst>
      <p:ext uri="{BB962C8B-B14F-4D97-AF65-F5344CB8AC3E}">
        <p14:creationId xmlns:p14="http://schemas.microsoft.com/office/powerpoint/2010/main" val="172639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59"/>
            <a:ext cx="12192000" cy="597208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037235" y="4208610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Ibbenbüren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451" y="6482429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© </a:t>
            </a:r>
            <a:r>
              <a:rPr lang="cs-CZ" b="1" dirty="0" err="1"/>
              <a:t>Copernicus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6096000" y="5394881"/>
            <a:ext cx="29401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/>
              <a:t>Těžba ukončena v srpnu 2018</a:t>
            </a:r>
          </a:p>
        </p:txBody>
      </p:sp>
    </p:spTree>
    <p:extLst>
      <p:ext uri="{BB962C8B-B14F-4D97-AF65-F5344CB8AC3E}">
        <p14:creationId xmlns:p14="http://schemas.microsoft.com/office/powerpoint/2010/main" val="21888694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774</Words>
  <Application>Microsoft Office PowerPoint</Application>
  <PresentationFormat>Širokoúhlá obrazovka</PresentationFormat>
  <Paragraphs>160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Jiránková</dc:creator>
  <cp:lastModifiedBy>Petr Konicek</cp:lastModifiedBy>
  <cp:revision>74</cp:revision>
  <dcterms:created xsi:type="dcterms:W3CDTF">2022-08-12T09:42:07Z</dcterms:created>
  <dcterms:modified xsi:type="dcterms:W3CDTF">2022-09-06T05:54:23Z</dcterms:modified>
</cp:coreProperties>
</file>